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58" r:id="rId4"/>
    <p:sldId id="266" r:id="rId5"/>
    <p:sldId id="267" r:id="rId6"/>
    <p:sldId id="263" r:id="rId7"/>
    <p:sldId id="268" r:id="rId8"/>
    <p:sldId id="271" r:id="rId9"/>
    <p:sldId id="272" r:id="rId10"/>
    <p:sldId id="274" r:id="rId11"/>
    <p:sldId id="275" r:id="rId12"/>
    <p:sldId id="276" r:id="rId13"/>
    <p:sldId id="277" r:id="rId14"/>
    <p:sldId id="265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58"/>
            <p14:sldId id="266"/>
            <p14:sldId id="267"/>
            <p14:sldId id="263"/>
            <p14:sldId id="268"/>
            <p14:sldId id="271"/>
            <p14:sldId id="272"/>
            <p14:sldId id="274"/>
            <p14:sldId id="275"/>
            <p14:sldId id="276"/>
            <p14:sldId id="277"/>
            <p14:sldId id="265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9" autoAdjust="0"/>
    <p:restoredTop sz="94660"/>
  </p:normalViewPr>
  <p:slideViewPr>
    <p:cSldViewPr>
      <p:cViewPr varScale="1">
        <p:scale>
          <a:sx n="110" d="100"/>
          <a:sy n="110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plainthatstuff.com/fresnel-lenses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explainthatstuff.com/fresnel-lense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To use an input to control an output 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Context: Light House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43492" y="1124744"/>
            <a:ext cx="6912884" cy="4707885"/>
          </a:xfrm>
        </p:spPr>
        <p:txBody>
          <a:bodyPr/>
          <a:lstStyle/>
          <a:p>
            <a:pPr marL="68580" indent="0">
              <a:buNone/>
            </a:pPr>
            <a:r>
              <a:rPr lang="en-GB" dirty="0" smtClean="0"/>
              <a:t>It used to be the case that lighthouses would have to me manually turned on (old ones would need to be lit!).</a:t>
            </a:r>
          </a:p>
          <a:p>
            <a:pPr marL="68580" indent="0">
              <a:buNone/>
            </a:pPr>
            <a:endParaRPr lang="en-GB" dirty="0" smtClean="0"/>
          </a:p>
          <a:p>
            <a:pPr marL="68580" indent="0">
              <a:buNone/>
            </a:pPr>
            <a:endParaRPr lang="en-GB" dirty="0" smtClean="0"/>
          </a:p>
          <a:p>
            <a:pPr marL="68580" indent="0" algn="ctr">
              <a:buNone/>
            </a:pPr>
            <a:r>
              <a:rPr lang="en-GB" dirty="0" smtClean="0"/>
              <a:t>What do we need to be able to turn our light sequence on or off?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376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824" y="716496"/>
            <a:ext cx="7024744" cy="757888"/>
          </a:xfrm>
        </p:spPr>
        <p:txBody>
          <a:bodyPr/>
          <a:lstStyle/>
          <a:p>
            <a:r>
              <a:rPr lang="en-GB" smtClean="0"/>
              <a:t>Toggle Switch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2039665" cy="1529749"/>
          </a:xfrm>
        </p:spPr>
      </p:pic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006" y="1700808"/>
            <a:ext cx="720558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Toggle switches are easy to set up. Connect one side to the + on the battery pack, and the other side to A,B or C.</a:t>
            </a:r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/>
              <a:t>When the switch is closed (on) electricity can flow through to the input (A).</a:t>
            </a:r>
            <a:endParaRPr lang="en-GB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962" y="1936239"/>
            <a:ext cx="2739668" cy="20547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6" t="16929" r="39758" b="16880"/>
          <a:stretch/>
        </p:blipFill>
        <p:spPr>
          <a:xfrm>
            <a:off x="6372201" y="2586834"/>
            <a:ext cx="1846560" cy="28083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984" b="69315"/>
          <a:stretch/>
        </p:blipFill>
        <p:spPr>
          <a:xfrm rot="16200000">
            <a:off x="278112" y="2992293"/>
            <a:ext cx="2971157" cy="2160240"/>
          </a:xfrm>
          <a:prstGeom prst="rect">
            <a:avLst/>
          </a:prstGeom>
        </p:spPr>
      </p:pic>
      <p:cxnSp>
        <p:nvCxnSpPr>
          <p:cNvPr id="14" name="Curved Connector 13"/>
          <p:cNvCxnSpPr/>
          <p:nvPr/>
        </p:nvCxnSpPr>
        <p:spPr>
          <a:xfrm>
            <a:off x="1475657" y="2815047"/>
            <a:ext cx="2232248" cy="499397"/>
          </a:xfrm>
          <a:prstGeom prst="curvedConnector3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>
            <a:off x="5184069" y="3103079"/>
            <a:ext cx="1404156" cy="720080"/>
          </a:xfrm>
          <a:prstGeom prst="curvedConnector3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14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04856" cy="1393224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What is the algorithm for turning our light sequence on using a toggle switch?</a:t>
            </a:r>
            <a:endParaRPr lang="en-GB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057345"/>
              </p:ext>
            </p:extLst>
          </p:nvPr>
        </p:nvGraphicFramePr>
        <p:xfrm>
          <a:off x="1035322" y="2996952"/>
          <a:ext cx="677703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7038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4098" name="Picture 2" descr="C:\Users\daniel\AppData\Local\Microsoft\Windows\Temporary Internet Files\Content.IE5\P1UTSDMR\Blue_pen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636662" cy="6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08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1772817"/>
            <a:ext cx="6777317" cy="208823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n-GB" sz="3200" dirty="0" smtClean="0"/>
              <a:t>Can you adapt your previous program, so that when the toggle switch is closed, your light sequence will run (flash) ?</a:t>
            </a:r>
            <a:endParaRPr lang="en-GB" sz="3200" dirty="0"/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725144"/>
            <a:ext cx="2711391" cy="109129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</p:pic>
    </p:spTree>
    <p:extLst>
      <p:ext uri="{BB962C8B-B14F-4D97-AF65-F5344CB8AC3E}">
        <p14:creationId xmlns:p14="http://schemas.microsoft.com/office/powerpoint/2010/main" val="2081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024744" cy="1143000"/>
          </a:xfrm>
        </p:spPr>
        <p:txBody>
          <a:bodyPr/>
          <a:lstStyle/>
          <a:p>
            <a:r>
              <a:rPr lang="en-GB" dirty="0" smtClean="0"/>
              <a:t>Plenary: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0"/>
            <a:ext cx="7992888" cy="3508977"/>
          </a:xfrm>
        </p:spPr>
        <p:txBody>
          <a:bodyPr/>
          <a:lstStyle/>
          <a:p>
            <a:r>
              <a:rPr lang="en-GB" dirty="0" smtClean="0"/>
              <a:t>Go around the class and look at everyone’s  projects. Is their code different from yours? Why?</a:t>
            </a:r>
          </a:p>
          <a:p>
            <a:endParaRPr lang="en-GB" dirty="0" smtClean="0"/>
          </a:p>
          <a:p>
            <a:pPr marL="68580" indent="0">
              <a:buNone/>
            </a:pPr>
            <a:endParaRPr lang="en-GB" dirty="0"/>
          </a:p>
          <a:p>
            <a:r>
              <a:rPr lang="en-GB" dirty="0" smtClean="0"/>
              <a:t>Look at who used an LDR. How did they do it?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How could you use this code within another project?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6" y="1844824"/>
            <a:ext cx="712813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Build your lighthouse to put your electronics into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202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40210" y="1916832"/>
            <a:ext cx="8208912" cy="4632964"/>
            <a:chOff x="467544" y="1834734"/>
            <a:chExt cx="8208912" cy="4632964"/>
          </a:xfrm>
        </p:grpSpPr>
        <p:pic>
          <p:nvPicPr>
            <p:cNvPr id="7" name="Picture 6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8" name="Picture 7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10" name="Picture 9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134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8331" y="680502"/>
            <a:ext cx="7024744" cy="64731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What is this?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2816"/>
            <a:ext cx="7128792" cy="4752529"/>
          </a:xfrm>
        </p:spPr>
      </p:pic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dirty="0" smtClean="0"/>
              <a:t>What is it for?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843" y="705377"/>
            <a:ext cx="7024744" cy="613872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How does a lighthouse work?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3608" y="1340768"/>
            <a:ext cx="6898316" cy="4968552"/>
          </a:xfrm>
        </p:spPr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en-GB" sz="2900" dirty="0" smtClean="0"/>
              <a:t>A </a:t>
            </a:r>
            <a:r>
              <a:rPr lang="en-GB" sz="2900" dirty="0"/>
              <a:t>lighthouse </a:t>
            </a:r>
            <a:r>
              <a:rPr lang="en-GB" sz="2900" dirty="0" smtClean="0"/>
              <a:t>is similar to </a:t>
            </a:r>
            <a:r>
              <a:rPr lang="en-GB" sz="2900" dirty="0"/>
              <a:t>a telescope, but works in exactly the opposite way—with the help of a Fresnel lens</a:t>
            </a:r>
            <a:r>
              <a:rPr lang="en-GB" sz="2900" dirty="0" smtClean="0"/>
              <a:t>.</a:t>
            </a:r>
          </a:p>
          <a:p>
            <a:pPr marL="68580" indent="0">
              <a:buNone/>
            </a:pPr>
            <a:endParaRPr lang="en-GB" sz="2900" dirty="0" smtClean="0"/>
          </a:p>
          <a:p>
            <a:pPr marL="68580" indent="0">
              <a:buNone/>
            </a:pPr>
            <a:r>
              <a:rPr lang="en-GB" sz="2900" dirty="0" smtClean="0"/>
              <a:t>The </a:t>
            </a:r>
            <a:r>
              <a:rPr lang="en-GB" sz="2900" dirty="0"/>
              <a:t>glass </a:t>
            </a:r>
            <a:r>
              <a:rPr lang="en-GB" sz="2900" dirty="0" smtClean="0"/>
              <a:t>lenses</a:t>
            </a:r>
            <a:r>
              <a:rPr lang="en-GB" sz="2900" dirty="0"/>
              <a:t> in a telescope refract (bend) light rays from distant objects so they seem to be much nearer. But in a lighthouse, the Fresnel lens wrapped around the lamp concentrates the light rays into a powerful and parallel beam so people can see it, with just a naked eye, as far as 30 km (about 20 miles) away or more</a:t>
            </a:r>
            <a:r>
              <a:rPr lang="en-GB" sz="2900" dirty="0" smtClean="0"/>
              <a:t>!</a:t>
            </a:r>
          </a:p>
          <a:p>
            <a:pPr marL="68580" indent="0">
              <a:buNone/>
            </a:pPr>
            <a:endParaRPr lang="en-GB" sz="2900" dirty="0"/>
          </a:p>
          <a:p>
            <a:pPr marL="68580" indent="0">
              <a:buNone/>
            </a:pPr>
            <a:r>
              <a:rPr lang="en-GB" sz="2900" dirty="0" smtClean="0"/>
              <a:t>This is possible because:</a:t>
            </a:r>
          </a:p>
          <a:p>
            <a:r>
              <a:rPr lang="en-GB" sz="2900" dirty="0" smtClean="0"/>
              <a:t>Lighthouses </a:t>
            </a:r>
            <a:r>
              <a:rPr lang="en-GB" sz="2900" dirty="0"/>
              <a:t>use amazingly powerful </a:t>
            </a:r>
            <a:r>
              <a:rPr lang="en-GB" sz="2900" dirty="0" smtClean="0"/>
              <a:t>xenon lamps</a:t>
            </a:r>
            <a:r>
              <a:rPr lang="en-GB" sz="2900" dirty="0"/>
              <a:t> (a little bit like </a:t>
            </a:r>
            <a:r>
              <a:rPr lang="en-GB" sz="2900" dirty="0" smtClean="0"/>
              <a:t>neon lamps) </a:t>
            </a:r>
            <a:r>
              <a:rPr lang="en-GB" sz="2900" dirty="0"/>
              <a:t>that are hundreds of thousands of times brighter than the lamps in your home.</a:t>
            </a:r>
          </a:p>
          <a:p>
            <a:r>
              <a:rPr lang="en-GB" sz="2900" dirty="0"/>
              <a:t>They mount their lamps in towers high above the sea level, which makes them visible roughly five times further away.</a:t>
            </a:r>
          </a:p>
          <a:p>
            <a:r>
              <a:rPr lang="en-GB" sz="2900" dirty="0"/>
              <a:t>They use specially shaped lenses and prisms to concentrate their light into a super-powerful beam.</a:t>
            </a: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67544" y="6528053"/>
            <a:ext cx="65527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Adapted from: </a:t>
            </a:r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://www.explainthatstuff.com/fresnel-lenses.html</a:t>
            </a: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50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843" y="705377"/>
            <a:ext cx="7024744" cy="613872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How does a lighthouse work?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3608" y="1340768"/>
            <a:ext cx="2880320" cy="496855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en-GB" sz="2000" dirty="0" smtClean="0"/>
          </a:p>
          <a:p>
            <a:pPr marL="68580" indent="0" algn="ctr">
              <a:buNone/>
            </a:pPr>
            <a:r>
              <a:rPr lang="en-GB" sz="2000" dirty="0" smtClean="0"/>
              <a:t>Some lights just flash:</a:t>
            </a:r>
            <a:endParaRPr lang="en-GB" sz="2000" dirty="0"/>
          </a:p>
          <a:p>
            <a:pPr marL="68580" indent="0">
              <a:buNone/>
            </a:pPr>
            <a:endParaRPr lang="en-GB" dirty="0" smtClean="0"/>
          </a:p>
          <a:p>
            <a:pPr marL="68580" indent="0">
              <a:buNone/>
            </a:pPr>
            <a:endParaRPr lang="en-GB" dirty="0"/>
          </a:p>
          <a:p>
            <a:pPr marL="68580" indent="0">
              <a:buNone/>
            </a:pPr>
            <a:endParaRPr lang="en-GB" dirty="0" smtClean="0"/>
          </a:p>
          <a:p>
            <a:pPr marL="68580" indent="0">
              <a:buNone/>
            </a:pPr>
            <a:endParaRPr lang="en-GB" dirty="0"/>
          </a:p>
          <a:p>
            <a:pPr marL="68580" indent="0">
              <a:buNone/>
            </a:pPr>
            <a:endParaRPr lang="en-GB" dirty="0" smtClean="0"/>
          </a:p>
          <a:p>
            <a:pPr marL="68580" indent="0"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67544" y="6528053"/>
            <a:ext cx="65527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Adapted from: </a:t>
            </a:r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://www.explainthatstuff.com/fresnel-lenses.html</a:t>
            </a:r>
            <a:endParaRPr lang="en-GB" sz="1400" dirty="0"/>
          </a:p>
        </p:txBody>
      </p:sp>
      <p:pic>
        <p:nvPicPr>
          <p:cNvPr id="1026" name="Picture 2" descr="Closeup of a lighthouse lamp showing the Fresnel lens and prism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51479"/>
            <a:ext cx="2143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4881914" y="1478170"/>
            <a:ext cx="288032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buFont typeface="Wingdings 2" pitchFamily="18" charset="2"/>
              <a:buNone/>
            </a:pPr>
            <a:r>
              <a:rPr lang="en-GB" sz="2000" dirty="0" smtClean="0"/>
              <a:t>Whereas in others, the lens rotates. This makes the light appear to flash.</a:t>
            </a:r>
          </a:p>
          <a:p>
            <a:pPr marL="68580" indent="0">
              <a:buFont typeface="Wingdings 2" pitchFamily="18" charset="2"/>
              <a:buNone/>
            </a:pPr>
            <a:endParaRPr lang="en-GB" dirty="0" smtClean="0"/>
          </a:p>
          <a:p>
            <a:pPr marL="68580" indent="0">
              <a:buFont typeface="Wingdings 2" pitchFamily="18" charset="2"/>
              <a:buNone/>
            </a:pPr>
            <a:endParaRPr lang="en-GB" dirty="0" smtClean="0"/>
          </a:p>
          <a:p>
            <a:pPr marL="68580" indent="0">
              <a:buFont typeface="Wingdings 2" pitchFamily="18" charset="2"/>
              <a:buNone/>
            </a:pPr>
            <a:endParaRPr lang="en-GB" dirty="0" smtClean="0"/>
          </a:p>
          <a:p>
            <a:pPr marL="68580" indent="0">
              <a:buFont typeface="Wingdings 2" pitchFamily="18" charset="2"/>
              <a:buNone/>
            </a:pPr>
            <a:endParaRPr lang="en-GB" dirty="0" smtClean="0"/>
          </a:p>
          <a:p>
            <a:pPr marL="68580" indent="0">
              <a:buFont typeface="Wingdings 2" pitchFamily="18" charset="2"/>
              <a:buNone/>
            </a:pPr>
            <a:endParaRPr lang="en-GB" dirty="0" smtClean="0"/>
          </a:p>
          <a:p>
            <a:pPr marL="68580" indent="0">
              <a:buFont typeface="Wingdings 2" pitchFamily="18" charset="2"/>
              <a:buNone/>
            </a:pPr>
            <a:endParaRPr lang="en-GB" dirty="0"/>
          </a:p>
        </p:txBody>
      </p:sp>
      <p:pic>
        <p:nvPicPr>
          <p:cNvPr id="1028" name="Picture 4" descr="Closeup of a dummy lighthouse lamp showing the Fresnel lens and prism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52936"/>
            <a:ext cx="228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854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908720"/>
            <a:ext cx="7024744" cy="613872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 smtClean="0"/>
              <a:t>You can see the light beams in this photo:</a:t>
            </a:r>
            <a:endParaRPr lang="en-GB" sz="2400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7267003" cy="4615682"/>
          </a:xfrm>
        </p:spPr>
      </p:pic>
      <p:sp>
        <p:nvSpPr>
          <p:cNvPr id="12" name="Rectangle 1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33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Set up the Crumble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29238" y="2636912"/>
            <a:ext cx="6777317" cy="1656183"/>
          </a:xfrm>
        </p:spPr>
        <p:txBody>
          <a:bodyPr/>
          <a:lstStyle/>
          <a:p>
            <a:pPr marL="68580" indent="0" algn="ctr">
              <a:buNone/>
            </a:pPr>
            <a:r>
              <a:rPr lang="en-GB" dirty="0" smtClean="0"/>
              <a:t>You need to have one </a:t>
            </a:r>
            <a:r>
              <a:rPr lang="en-GB" dirty="0"/>
              <a:t>S</a:t>
            </a:r>
            <a:r>
              <a:rPr lang="en-GB" dirty="0" smtClean="0"/>
              <a:t>parkle flashing once every two seconds.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608" y="908720"/>
            <a:ext cx="6984892" cy="54006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GB" sz="2800" dirty="0" smtClean="0"/>
              <a:t>Imagine that you are at sea in a boat, and you can see a lighthouse…</a:t>
            </a:r>
          </a:p>
          <a:p>
            <a:pPr marL="68580" indent="0">
              <a:buNone/>
            </a:pPr>
            <a:endParaRPr lang="en-GB" sz="2800" dirty="0"/>
          </a:p>
          <a:p>
            <a:pPr marL="68580" indent="0">
              <a:buNone/>
            </a:pPr>
            <a:r>
              <a:rPr lang="en-GB" sz="2800" dirty="0" smtClean="0"/>
              <a:t>If it is day time, it would be quite easy to tell which lighthouse it is and where you are.</a:t>
            </a:r>
          </a:p>
          <a:p>
            <a:pPr marL="68580" indent="0">
              <a:buNone/>
            </a:pPr>
            <a:endParaRPr lang="en-GB" sz="2800" dirty="0"/>
          </a:p>
          <a:p>
            <a:pPr marL="68580" indent="0">
              <a:buNone/>
            </a:pPr>
            <a:r>
              <a:rPr lang="en-GB" sz="2800" dirty="0" smtClean="0"/>
              <a:t>But what if it was dark?</a:t>
            </a:r>
          </a:p>
          <a:p>
            <a:pPr marL="68580" indent="0">
              <a:buNone/>
            </a:pPr>
            <a:endParaRPr lang="en-GB" sz="2800" dirty="0"/>
          </a:p>
          <a:p>
            <a:pPr marL="68580" indent="0">
              <a:buNone/>
            </a:pPr>
            <a:r>
              <a:rPr lang="en-GB" sz="2800" dirty="0" smtClean="0"/>
              <a:t>How do you think a lighthouse can ‘let people know’ which one it is?</a:t>
            </a:r>
          </a:p>
        </p:txBody>
      </p:sp>
      <p:sp>
        <p:nvSpPr>
          <p:cNvPr id="6" name="Rectangle 5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10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1484784"/>
            <a:ext cx="6777317" cy="4347845"/>
          </a:xfrm>
        </p:spPr>
        <p:txBody>
          <a:bodyPr/>
          <a:lstStyle/>
          <a:p>
            <a:pPr marL="68580" indent="0">
              <a:buNone/>
            </a:pPr>
            <a:r>
              <a:rPr lang="en-GB" dirty="0" smtClean="0"/>
              <a:t>Lighthouses have a distinct pattern for their light.</a:t>
            </a:r>
          </a:p>
          <a:p>
            <a:pPr marL="68580" indent="0">
              <a:buNone/>
            </a:pPr>
            <a:endParaRPr lang="en-GB" dirty="0"/>
          </a:p>
          <a:p>
            <a:pPr marL="68580" indent="0">
              <a:buNone/>
            </a:pPr>
            <a:r>
              <a:rPr lang="en-GB" dirty="0" smtClean="0"/>
              <a:t>Sailors can time the flashes and work out which lighthouse it is.</a:t>
            </a:r>
          </a:p>
          <a:p>
            <a:pPr marL="68580" indent="0">
              <a:buNone/>
            </a:pPr>
            <a:endParaRPr lang="en-GB" dirty="0"/>
          </a:p>
          <a:p>
            <a:pPr marL="68580" indent="0">
              <a:buNone/>
            </a:pPr>
            <a:r>
              <a:rPr lang="en-GB" dirty="0" smtClean="0"/>
              <a:t>Even today, if a boat’s navigation system stops working, sailors will still look at lighthouses to work out where they are.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95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Can you program the light sequence that you’re given?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6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554</TotalTime>
  <Words>467</Words>
  <Application>Microsoft Office PowerPoint</Application>
  <PresentationFormat>On-screen Show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Austin</vt:lpstr>
      <vt:lpstr>LO: To use an input to control an output </vt:lpstr>
      <vt:lpstr>What is this?</vt:lpstr>
      <vt:lpstr>How does a lighthouse work?</vt:lpstr>
      <vt:lpstr>How does a lighthouse work?</vt:lpstr>
      <vt:lpstr>You can see the light beams in this photo:</vt:lpstr>
      <vt:lpstr>Set up the Crumble</vt:lpstr>
      <vt:lpstr>PowerPoint Presentation</vt:lpstr>
      <vt:lpstr>PowerPoint Presentation</vt:lpstr>
      <vt:lpstr>Can you program the light sequence that you’re given?</vt:lpstr>
      <vt:lpstr>PowerPoint Presentation</vt:lpstr>
      <vt:lpstr>Toggle Switch</vt:lpstr>
      <vt:lpstr>What is the algorithm for turning our light sequence on using a toggle switch?</vt:lpstr>
      <vt:lpstr>PowerPoint Presentation</vt:lpstr>
      <vt:lpstr>Plenary:</vt:lpstr>
      <vt:lpstr>Build your lighthouse to put your electronics into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32</cp:revision>
  <dcterms:created xsi:type="dcterms:W3CDTF">2017-08-17T14:41:08Z</dcterms:created>
  <dcterms:modified xsi:type="dcterms:W3CDTF">2017-09-11T08:07:23Z</dcterms:modified>
</cp:coreProperties>
</file>