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3"/>
  </p:notesMasterIdLst>
  <p:sldIdLst>
    <p:sldId id="256" r:id="rId2"/>
    <p:sldId id="257" r:id="rId3"/>
    <p:sldId id="278" r:id="rId4"/>
    <p:sldId id="283" r:id="rId5"/>
    <p:sldId id="286" r:id="rId6"/>
    <p:sldId id="263" r:id="rId7"/>
    <p:sldId id="287" r:id="rId8"/>
    <p:sldId id="285" r:id="rId9"/>
    <p:sldId id="288" r:id="rId10"/>
    <p:sldId id="265" r:id="rId11"/>
    <p:sldId id="28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4E0108-4174-4E4C-9FE2-91AFA3985C7D}">
          <p14:sldIdLst>
            <p14:sldId id="256"/>
            <p14:sldId id="257"/>
            <p14:sldId id="278"/>
            <p14:sldId id="283"/>
            <p14:sldId id="286"/>
            <p14:sldId id="263"/>
            <p14:sldId id="287"/>
            <p14:sldId id="285"/>
            <p14:sldId id="288"/>
            <p14:sldId id="265"/>
            <p14:sldId id="28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9" autoAdjust="0"/>
    <p:restoredTop sz="94694" autoAdjust="0"/>
  </p:normalViewPr>
  <p:slideViewPr>
    <p:cSldViewPr>
      <p:cViewPr varScale="1">
        <p:scale>
          <a:sx n="121" d="100"/>
          <a:sy n="121" d="100"/>
        </p:scale>
        <p:origin x="2200" y="176"/>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494BA6-3CB9-4432-B68E-D7A32270C827}" type="datetimeFigureOut">
              <a:rPr lang="en-GB" smtClean="0"/>
              <a:t>05/12/2019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704618-B67A-4C2F-A2AA-A17B06C05D93}" type="slidenum">
              <a:rPr lang="en-GB" smtClean="0"/>
              <a:t>‹#›</a:t>
            </a:fld>
            <a:endParaRPr lang="en-GB"/>
          </a:p>
        </p:txBody>
      </p:sp>
    </p:spTree>
    <p:extLst>
      <p:ext uri="{BB962C8B-B14F-4D97-AF65-F5344CB8AC3E}">
        <p14:creationId xmlns:p14="http://schemas.microsoft.com/office/powerpoint/2010/main" val="2494461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22A3DFE-C8ED-493F-A9FA-9D94F6A4E275}" type="datetimeFigureOut">
              <a:rPr lang="en-GB" smtClean="0"/>
              <a:t>05/12/2019</a:t>
            </a:fld>
            <a:endParaRPr lang="en-GB"/>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GB"/>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7AB54FF7-38F5-4F44-9569-AC61B4D5C946}" type="slidenum">
              <a:rPr lang="en-GB" smtClean="0"/>
              <a:t>‹#›</a:t>
            </a:fld>
            <a:endParaRPr lang="en-GB"/>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2A3DFE-C8ED-493F-A9FA-9D94F6A4E275}" type="datetimeFigureOut">
              <a:rPr lang="en-GB" smtClean="0"/>
              <a:t>05/12/2019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2A3DFE-C8ED-493F-A9FA-9D94F6A4E275}" type="datetimeFigureOut">
              <a:rPr lang="en-GB" smtClean="0"/>
              <a:t>05/12/2019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2A3DFE-C8ED-493F-A9FA-9D94F6A4E275}" type="datetimeFigureOut">
              <a:rPr lang="en-GB" smtClean="0"/>
              <a:t>05/12/2019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2A3DFE-C8ED-493F-A9FA-9D94F6A4E275}" type="datetimeFigureOut">
              <a:rPr lang="en-GB" smtClean="0"/>
              <a:t>05/12/2019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222A3DFE-C8ED-493F-A9FA-9D94F6A4E275}" type="datetimeFigureOut">
              <a:rPr lang="en-GB" smtClean="0"/>
              <a:t>05/12/2019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B54FF7-38F5-4F44-9569-AC61B4D5C946}" type="slidenum">
              <a:rPr lang="en-GB" smtClean="0"/>
              <a:t>‹#›</a:t>
            </a:fld>
            <a:endParaRPr lang="en-GB"/>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2A3DFE-C8ED-493F-A9FA-9D94F6A4E275}" type="datetimeFigureOut">
              <a:rPr lang="en-GB" smtClean="0"/>
              <a:t>05/12/2019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2A3DFE-C8ED-493F-A9FA-9D94F6A4E275}" type="datetimeFigureOut">
              <a:rPr lang="en-GB" smtClean="0"/>
              <a:t>05/12/2019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A3DFE-C8ED-493F-A9FA-9D94F6A4E275}" type="datetimeFigureOut">
              <a:rPr lang="en-GB" smtClean="0"/>
              <a:t>05/12/2019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22A3DFE-C8ED-493F-A9FA-9D94F6A4E275}" type="datetimeFigureOut">
              <a:rPr lang="en-GB" smtClean="0"/>
              <a:t>05/12/2019</a:t>
            </a:fld>
            <a:endParaRPr lang="en-GB"/>
          </a:p>
        </p:txBody>
      </p:sp>
      <p:sp>
        <p:nvSpPr>
          <p:cNvPr id="7" name="Slide Number Placeholder 6"/>
          <p:cNvSpPr>
            <a:spLocks noGrp="1"/>
          </p:cNvSpPr>
          <p:nvPr>
            <p:ph type="sldNum" sz="quarter" idx="12"/>
          </p:nvPr>
        </p:nvSpPr>
        <p:spPr/>
        <p:txBody>
          <a:bodyPr/>
          <a:lstStyle/>
          <a:p>
            <a:fld id="{7AB54FF7-38F5-4F44-9569-AC61B4D5C946}" type="slidenum">
              <a:rPr lang="en-GB" smtClean="0"/>
              <a:t>‹#›</a:t>
            </a:fld>
            <a:endParaRPr lang="en-GB"/>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2A3DFE-C8ED-493F-A9FA-9D94F6A4E275}" type="datetimeFigureOut">
              <a:rPr lang="en-GB" smtClean="0"/>
              <a:t>05/12/2019</a:t>
            </a:fld>
            <a:endParaRPr lang="en-GB"/>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7" name="Slide Number Placeholder 6"/>
          <p:cNvSpPr>
            <a:spLocks noGrp="1"/>
          </p:cNvSpPr>
          <p:nvPr>
            <p:ph type="sldNum" sz="quarter" idx="12"/>
          </p:nvPr>
        </p:nvSpPr>
        <p:spPr/>
        <p:txBody>
          <a:bodyPr/>
          <a:lstStyle/>
          <a:p>
            <a:fld id="{7AB54FF7-38F5-4F44-9569-AC61B4D5C946}"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22A3DFE-C8ED-493F-A9FA-9D94F6A4E275}" type="datetimeFigureOut">
              <a:rPr lang="en-GB" smtClean="0"/>
              <a:t>05/12/2019</a:t>
            </a:fld>
            <a:endParaRPr lang="en-GB"/>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7AB54FF7-38F5-4F44-9569-AC61B4D5C94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mindsetsonline.co.uk/" TargetMode="External"/><Relationship Id="rId3" Type="http://schemas.openxmlformats.org/officeDocument/2006/relationships/hyperlink" Target="http://www.redfernelectronics.co.uk" TargetMode="External"/><Relationship Id="rId7" Type="http://schemas.openxmlformats.org/officeDocument/2006/relationships/image" Target="../media/image10.png"/><Relationship Id="rId2" Type="http://schemas.openxmlformats.org/officeDocument/2006/relationships/hyperlink" Target="https://creativecommons.org/licenses/by-sa/4.0/" TargetMode="External"/><Relationship Id="rId1" Type="http://schemas.openxmlformats.org/officeDocument/2006/relationships/slideLayout" Target="../slideLayouts/slideLayout2.xml"/><Relationship Id="rId6" Type="http://schemas.openxmlformats.org/officeDocument/2006/relationships/hyperlink" Target="http://redfernelectronics.co.uk/" TargetMode="External"/><Relationship Id="rId5" Type="http://schemas.openxmlformats.org/officeDocument/2006/relationships/image" Target="../media/image9.tiff"/><Relationship Id="rId4" Type="http://schemas.openxmlformats.org/officeDocument/2006/relationships/hyperlink" Target="http://www.mindsetsonline.co.uk" TargetMode="Externa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tiff"/></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4008" y="2348880"/>
            <a:ext cx="3528391" cy="2061756"/>
          </a:xfrm>
        </p:spPr>
        <p:txBody>
          <a:bodyPr>
            <a:noAutofit/>
          </a:bodyPr>
          <a:lstStyle/>
          <a:p>
            <a:r>
              <a:rPr lang="en-GB" sz="2400" u="sng" dirty="0"/>
              <a:t>LO: To recognise some common conductors and insulators; </a:t>
            </a:r>
            <a:br>
              <a:rPr lang="en-GB" sz="2400" u="sng" dirty="0"/>
            </a:br>
            <a:r>
              <a:rPr lang="en-GB" sz="2400" u="sng" dirty="0"/>
              <a:t>To use selection within a program</a:t>
            </a:r>
          </a:p>
        </p:txBody>
      </p:sp>
      <p:sp>
        <p:nvSpPr>
          <p:cNvPr id="3" name="Subtitle 2"/>
          <p:cNvSpPr>
            <a:spLocks noGrp="1"/>
          </p:cNvSpPr>
          <p:nvPr>
            <p:ph type="subTitle" idx="1"/>
          </p:nvPr>
        </p:nvSpPr>
        <p:spPr>
          <a:xfrm>
            <a:off x="4733365" y="4725144"/>
            <a:ext cx="3309803" cy="956565"/>
          </a:xfrm>
        </p:spPr>
        <p:txBody>
          <a:bodyPr/>
          <a:lstStyle/>
          <a:p>
            <a:r>
              <a:rPr lang="en-GB" dirty="0"/>
              <a:t>Context: Make and program a device that checks the conductivity of an object</a:t>
            </a:r>
          </a:p>
        </p:txBody>
      </p:sp>
    </p:spTree>
    <p:extLst>
      <p:ext uri="{BB962C8B-B14F-4D97-AF65-F5344CB8AC3E}">
        <p14:creationId xmlns:p14="http://schemas.microsoft.com/office/powerpoint/2010/main" val="577963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556792"/>
            <a:ext cx="7024744" cy="3337936"/>
          </a:xfrm>
        </p:spPr>
        <p:txBody>
          <a:bodyPr>
            <a:normAutofit/>
          </a:bodyPr>
          <a:lstStyle/>
          <a:p>
            <a:r>
              <a:rPr lang="en-GB" dirty="0"/>
              <a:t>Plenary:</a:t>
            </a:r>
            <a:br>
              <a:rPr lang="en-GB" dirty="0"/>
            </a:br>
            <a:br>
              <a:rPr lang="en-GB" dirty="0"/>
            </a:br>
            <a:r>
              <a:rPr lang="en-GB" sz="3200" dirty="0"/>
              <a:t>Discuss with your group, and then other groups. Were there any materials that surprised you?</a:t>
            </a:r>
            <a:endParaRPr lang="en-GB" dirty="0"/>
          </a:p>
        </p:txBody>
      </p:sp>
      <p:pic>
        <p:nvPicPr>
          <p:cNvPr id="3" name="Content Placeholder 2"/>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335745" y="0"/>
            <a:ext cx="757701" cy="548680"/>
          </a:xfrm>
        </p:spPr>
      </p:pic>
    </p:spTree>
    <p:extLst>
      <p:ext uri="{BB962C8B-B14F-4D97-AF65-F5344CB8AC3E}">
        <p14:creationId xmlns:p14="http://schemas.microsoft.com/office/powerpoint/2010/main" val="427699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467544" y="5301208"/>
            <a:ext cx="8208912" cy="116649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spcAft>
                <a:spcPts val="1000"/>
              </a:spcAft>
            </a:pPr>
            <a:r>
              <a:rPr lang="en-GB" sz="1400" dirty="0">
                <a:effectLst/>
                <a:latin typeface="Arial" panose="020B0604020202020204" pitchFamily="34" charset="0"/>
                <a:ea typeface="Calibri"/>
                <a:cs typeface="Arial" panose="020B0604020202020204" pitchFamily="34" charset="0"/>
              </a:rPr>
              <a:t>This work is licensed under the Creative Commons Attribution-</a:t>
            </a:r>
            <a:r>
              <a:rPr lang="en-GB" sz="1400" dirty="0" err="1">
                <a:effectLst/>
                <a:latin typeface="Arial" panose="020B0604020202020204" pitchFamily="34" charset="0"/>
                <a:ea typeface="Calibri"/>
                <a:cs typeface="Arial" panose="020B0604020202020204" pitchFamily="34" charset="0"/>
              </a:rPr>
              <a:t>ShareAlike</a:t>
            </a:r>
            <a:r>
              <a:rPr lang="en-GB" sz="1400" dirty="0">
                <a:effectLst/>
                <a:latin typeface="Arial" panose="020B0604020202020204" pitchFamily="34" charset="0"/>
                <a:ea typeface="Calibri"/>
                <a:cs typeface="Arial" panose="020B0604020202020204" pitchFamily="34" charset="0"/>
              </a:rPr>
              <a:t> 4.0 International License. To view a copy of this license, visit </a:t>
            </a:r>
            <a:r>
              <a:rPr lang="en-GB" sz="1400" dirty="0">
                <a:latin typeface="Arial" panose="020B0604020202020204" pitchFamily="34" charset="0"/>
                <a:cs typeface="Arial" panose="020B0604020202020204" pitchFamily="34" charset="0"/>
                <a:hlinkClick r:id="rId2"/>
              </a:rPr>
              <a:t>https://creativecommons.org/licenses/by-sa/4.0/</a:t>
            </a:r>
            <a:r>
              <a:rPr lang="en-GB" sz="1400" dirty="0">
                <a:effectLst/>
                <a:latin typeface="Arial" panose="020B0604020202020204" pitchFamily="34" charset="0"/>
                <a:ea typeface="Calibri"/>
                <a:cs typeface="Arial" panose="020B0604020202020204" pitchFamily="34" charset="0"/>
              </a:rPr>
              <a:t>. For permissions or attribution contact: </a:t>
            </a:r>
            <a:r>
              <a:rPr lang="en-GB" sz="1400" u="sng" dirty="0">
                <a:solidFill>
                  <a:srgbClr val="0000FF"/>
                </a:solidFill>
                <a:effectLst/>
                <a:latin typeface="Arial" panose="020B0604020202020204" pitchFamily="34" charset="0"/>
                <a:ea typeface="Calibri"/>
                <a:cs typeface="Arial" panose="020B0604020202020204" pitchFamily="34" charset="0"/>
                <a:hlinkClick r:id="rId3"/>
              </a:rPr>
              <a:t>www.redfernelectronics.co.uk</a:t>
            </a:r>
            <a:r>
              <a:rPr lang="en-GB" sz="1400" dirty="0">
                <a:effectLst/>
                <a:latin typeface="Arial" panose="020B0604020202020204" pitchFamily="34" charset="0"/>
                <a:ea typeface="Calibri"/>
                <a:cs typeface="Arial" panose="020B0604020202020204" pitchFamily="34" charset="0"/>
              </a:rPr>
              <a:t> or </a:t>
            </a:r>
            <a:r>
              <a:rPr lang="en-GB" sz="1400" u="sng" dirty="0">
                <a:solidFill>
                  <a:srgbClr val="0000FF"/>
                </a:solidFill>
                <a:effectLst/>
                <a:latin typeface="Arial" panose="020B0604020202020204" pitchFamily="34" charset="0"/>
                <a:ea typeface="Calibri"/>
                <a:cs typeface="Arial" panose="020B0604020202020204" pitchFamily="34" charset="0"/>
                <a:hlinkClick r:id="rId4"/>
              </a:rPr>
              <a:t>www.mindsetsonline.co.uk</a:t>
            </a:r>
            <a:r>
              <a:rPr lang="en-GB" sz="1400" dirty="0">
                <a:effectLst/>
                <a:latin typeface="Arial" panose="020B0604020202020204" pitchFamily="34" charset="0"/>
                <a:ea typeface="Calibri"/>
                <a:cs typeface="Arial" panose="020B0604020202020204" pitchFamily="34" charset="0"/>
              </a:rPr>
              <a:t> </a:t>
            </a:r>
            <a:endParaRPr lang="en-GB" dirty="0">
              <a:effectLst/>
              <a:latin typeface="Arial" panose="020B0604020202020204" pitchFamily="34" charset="0"/>
              <a:ea typeface="Calibri"/>
              <a:cs typeface="Arial" panose="020B0604020202020204" pitchFamily="34" charset="0"/>
            </a:endParaRPr>
          </a:p>
        </p:txBody>
      </p:sp>
      <p:pic>
        <p:nvPicPr>
          <p:cNvPr id="3" name="Picture 2">
            <a:extLst>
              <a:ext uri="{FF2B5EF4-FFF2-40B4-BE49-F238E27FC236}">
                <a16:creationId xmlns:a16="http://schemas.microsoft.com/office/drawing/2014/main" id="{0D60F644-7E39-244F-A7A5-74594703E55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17894" y="3861048"/>
            <a:ext cx="1908212" cy="672346"/>
          </a:xfrm>
          <a:prstGeom prst="rect">
            <a:avLst/>
          </a:prstGeom>
        </p:spPr>
      </p:pic>
      <p:pic>
        <p:nvPicPr>
          <p:cNvPr id="8" name="Picture 7">
            <a:hlinkClick r:id="rId6"/>
            <a:extLst>
              <a:ext uri="{FF2B5EF4-FFF2-40B4-BE49-F238E27FC236}">
                <a16:creationId xmlns:a16="http://schemas.microsoft.com/office/drawing/2014/main" id="{18EA1FAD-ACC1-0149-86DF-F339C2F6B8B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0838" y="1772816"/>
            <a:ext cx="4716016" cy="1340921"/>
          </a:xfrm>
          <a:prstGeom prst="rect">
            <a:avLst/>
          </a:prstGeom>
        </p:spPr>
      </p:pic>
      <p:pic>
        <p:nvPicPr>
          <p:cNvPr id="13" name="Picture 12">
            <a:hlinkClick r:id="rId8"/>
            <a:extLst>
              <a:ext uri="{FF2B5EF4-FFF2-40B4-BE49-F238E27FC236}">
                <a16:creationId xmlns:a16="http://schemas.microsoft.com/office/drawing/2014/main" id="{4313EA38-100A-B548-A22B-C28DE234D8D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53767" y="1196752"/>
            <a:ext cx="2506665" cy="2506665"/>
          </a:xfrm>
          <a:prstGeom prst="rect">
            <a:avLst/>
          </a:prstGeom>
        </p:spPr>
      </p:pic>
    </p:spTree>
    <p:extLst>
      <p:ext uri="{BB962C8B-B14F-4D97-AF65-F5344CB8AC3E}">
        <p14:creationId xmlns:p14="http://schemas.microsoft.com/office/powerpoint/2010/main" val="330477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txBox="1">
            <a:spLocks/>
          </p:cNvSpPr>
          <p:nvPr/>
        </p:nvSpPr>
        <p:spPr>
          <a:xfrm>
            <a:off x="899592" y="1412776"/>
            <a:ext cx="7024744" cy="571500"/>
          </a:xfrm>
          <a:prstGeom prst="rect">
            <a:avLst/>
          </a:prstGeom>
        </p:spPr>
        <p:txBody>
          <a:bodyPr vert="horz" lIns="91440" tIns="45720" rIns="91440" bIns="45720" rtlCol="0" anchor="b">
            <a:normAutofit fontScale="92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0" name="Title 4"/>
          <p:cNvSpPr txBox="1">
            <a:spLocks/>
          </p:cNvSpPr>
          <p:nvPr/>
        </p:nvSpPr>
        <p:spPr>
          <a:xfrm>
            <a:off x="1073623" y="1984276"/>
            <a:ext cx="7024744"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2" name="Title 4"/>
          <p:cNvSpPr txBox="1">
            <a:spLocks/>
          </p:cNvSpPr>
          <p:nvPr/>
        </p:nvSpPr>
        <p:spPr>
          <a:xfrm>
            <a:off x="683568" y="2513906"/>
            <a:ext cx="7848872"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5" name="Title 4"/>
          <p:cNvSpPr>
            <a:spLocks noGrp="1"/>
          </p:cNvSpPr>
          <p:nvPr>
            <p:ph type="title"/>
          </p:nvPr>
        </p:nvSpPr>
        <p:spPr/>
        <p:txBody>
          <a:bodyPr>
            <a:normAutofit fontScale="90000"/>
          </a:bodyPr>
          <a:lstStyle/>
          <a:p>
            <a:pPr algn="ctr"/>
            <a:r>
              <a:rPr lang="en-GB" dirty="0"/>
              <a:t>Today we’re going to link science and computing.</a:t>
            </a:r>
          </a:p>
        </p:txBody>
      </p:sp>
      <p:pic>
        <p:nvPicPr>
          <p:cNvPr id="9" name="Content Placeholder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3655" y="0"/>
            <a:ext cx="884712" cy="572835"/>
          </a:xfrm>
          <a:prstGeom prst="rect">
            <a:avLst/>
          </a:prstGeom>
        </p:spPr>
      </p:pic>
      <p:sp>
        <p:nvSpPr>
          <p:cNvPr id="4" name="Content Placeholder 3"/>
          <p:cNvSpPr>
            <a:spLocks noGrp="1"/>
          </p:cNvSpPr>
          <p:nvPr>
            <p:ph idx="1"/>
          </p:nvPr>
        </p:nvSpPr>
        <p:spPr/>
        <p:txBody>
          <a:bodyPr/>
          <a:lstStyle/>
          <a:p>
            <a:r>
              <a:rPr lang="en-US" dirty="0"/>
              <a:t>We’ll use our knowledge and understanding of:</a:t>
            </a:r>
          </a:p>
          <a:p>
            <a:pPr lvl="1">
              <a:buFont typeface="Wingdings" pitchFamily="2" charset="2"/>
              <a:buChar char="§"/>
            </a:pPr>
            <a:r>
              <a:rPr lang="en-US" dirty="0"/>
              <a:t>Electricity</a:t>
            </a:r>
          </a:p>
          <a:p>
            <a:pPr lvl="1">
              <a:buFont typeface="Wingdings" pitchFamily="2" charset="2"/>
              <a:buChar char="§"/>
            </a:pPr>
            <a:r>
              <a:rPr lang="en-US" dirty="0"/>
              <a:t>Conductors/insulators</a:t>
            </a:r>
          </a:p>
          <a:p>
            <a:pPr lvl="1">
              <a:buFont typeface="Wingdings" pitchFamily="2" charset="2"/>
              <a:buChar char="§"/>
            </a:pPr>
            <a:r>
              <a:rPr lang="en-US" dirty="0"/>
              <a:t>Programming</a:t>
            </a:r>
          </a:p>
          <a:p>
            <a:pPr marL="457200" indent="-342900"/>
            <a:r>
              <a:rPr lang="en-US" dirty="0"/>
              <a:t>Make and program a device, using the Crumble, to check whether a material is a conductor/insulator</a:t>
            </a:r>
          </a:p>
        </p:txBody>
      </p:sp>
    </p:spTree>
    <p:extLst>
      <p:ext uri="{BB962C8B-B14F-4D97-AF65-F5344CB8AC3E}">
        <p14:creationId xmlns:p14="http://schemas.microsoft.com/office/powerpoint/2010/main" val="53712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125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nodePh="1">
                                  <p:stCondLst>
                                    <p:cond delay="0"/>
                                  </p:stCondLst>
                                  <p:endCondLst>
                                    <p:cond evt="begin" delay="0">
                                      <p:tn val="10"/>
                                    </p:cond>
                                  </p:endCondLst>
                                  <p:childTnLst>
                                    <p:animEffect transition="out" filter="fade">
                                      <p:cBhvr>
                                        <p:cTn id="11" dur="1000"/>
                                        <p:tgtEl>
                                          <p:spTgt spid="20"/>
                                        </p:tgtEl>
                                      </p:cBhvr>
                                    </p:animEffect>
                                    <p:anim calcmode="lin" valueType="num">
                                      <p:cBhvr>
                                        <p:cTn id="12" dur="1000"/>
                                        <p:tgtEl>
                                          <p:spTgt spid="20"/>
                                        </p:tgtEl>
                                        <p:attrNameLst>
                                          <p:attrName>ppt_x</p:attrName>
                                        </p:attrNameLst>
                                      </p:cBhvr>
                                      <p:tavLst>
                                        <p:tav tm="0">
                                          <p:val>
                                            <p:strVal val="ppt_x"/>
                                          </p:val>
                                        </p:tav>
                                        <p:tav tm="100000">
                                          <p:val>
                                            <p:strVal val="ppt_x"/>
                                          </p:val>
                                        </p:tav>
                                      </p:tavLst>
                                    </p:anim>
                                    <p:anim calcmode="lin" valueType="num">
                                      <p:cBhvr>
                                        <p:cTn id="13" dur="1000"/>
                                        <p:tgtEl>
                                          <p:spTgt spid="20"/>
                                        </p:tgtEl>
                                        <p:attrNameLst>
                                          <p:attrName>ppt_y</p:attrName>
                                        </p:attrNameLst>
                                      </p:cBhvr>
                                      <p:tavLst>
                                        <p:tav tm="0">
                                          <p:val>
                                            <p:strVal val="ppt_y"/>
                                          </p:val>
                                        </p:tav>
                                        <p:tav tm="100000">
                                          <p:val>
                                            <p:strVal val="ppt_y+.1"/>
                                          </p:val>
                                        </p:tav>
                                      </p:tavLst>
                                    </p:anim>
                                    <p:set>
                                      <p:cBhvr>
                                        <p:cTn id="14" dur="1" fill="hold">
                                          <p:stCondLst>
                                            <p:cond delay="999"/>
                                          </p:stCondLst>
                                        </p:cTn>
                                        <p:tgtEl>
                                          <p:spTgt spid="20"/>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grpId="0" nodeType="afterEffect" nodePh="1">
                                  <p:stCondLst>
                                    <p:cond delay="1000"/>
                                  </p:stCondLst>
                                  <p:endCondLst>
                                    <p:cond evt="begin" delay="0">
                                      <p:tn val="16"/>
                                    </p:cond>
                                  </p:end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413082" y="24853"/>
            <a:ext cx="636099" cy="496952"/>
          </a:xfrm>
        </p:spPr>
      </p:pic>
      <p:sp>
        <p:nvSpPr>
          <p:cNvPr id="4" name="Cloud 3">
            <a:extLst>
              <a:ext uri="{FF2B5EF4-FFF2-40B4-BE49-F238E27FC236}">
                <a16:creationId xmlns:a16="http://schemas.microsoft.com/office/drawing/2014/main" id="{0D288EF9-4AFB-0840-88FA-B95D382336A8}"/>
              </a:ext>
            </a:extLst>
          </p:cNvPr>
          <p:cNvSpPr/>
          <p:nvPr/>
        </p:nvSpPr>
        <p:spPr>
          <a:xfrm>
            <a:off x="2555776" y="2044649"/>
            <a:ext cx="4176464" cy="276870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 we already know about electrical conductors and insulators?</a:t>
            </a:r>
          </a:p>
        </p:txBody>
      </p:sp>
      <p:cxnSp>
        <p:nvCxnSpPr>
          <p:cNvPr id="6" name="Straight Arrow Connector 5">
            <a:extLst>
              <a:ext uri="{FF2B5EF4-FFF2-40B4-BE49-F238E27FC236}">
                <a16:creationId xmlns:a16="http://schemas.microsoft.com/office/drawing/2014/main" id="{4178E173-2248-5643-ABCA-63BE863E5873}"/>
              </a:ext>
            </a:extLst>
          </p:cNvPr>
          <p:cNvCxnSpPr/>
          <p:nvPr/>
        </p:nvCxnSpPr>
        <p:spPr>
          <a:xfrm flipH="1" flipV="1">
            <a:off x="1979712" y="1556792"/>
            <a:ext cx="1152128" cy="86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A9D9740-3E9B-414A-8B1C-E637CA44A976}"/>
              </a:ext>
            </a:extLst>
          </p:cNvPr>
          <p:cNvCxnSpPr/>
          <p:nvPr/>
        </p:nvCxnSpPr>
        <p:spPr>
          <a:xfrm flipV="1">
            <a:off x="6660232" y="2564904"/>
            <a:ext cx="1388949"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FA9D87A-EF70-F249-BFDC-7197DCB8B9CF}"/>
              </a:ext>
            </a:extLst>
          </p:cNvPr>
          <p:cNvCxnSpPr/>
          <p:nvPr/>
        </p:nvCxnSpPr>
        <p:spPr>
          <a:xfrm>
            <a:off x="4427984" y="4813350"/>
            <a:ext cx="0" cy="91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588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txBox="1">
            <a:spLocks/>
          </p:cNvSpPr>
          <p:nvPr/>
        </p:nvSpPr>
        <p:spPr>
          <a:xfrm>
            <a:off x="899592" y="1412776"/>
            <a:ext cx="7024744" cy="571500"/>
          </a:xfrm>
          <a:prstGeom prst="rect">
            <a:avLst/>
          </a:prstGeom>
        </p:spPr>
        <p:txBody>
          <a:bodyPr vert="horz" lIns="91440" tIns="45720" rIns="91440" bIns="45720" rtlCol="0" anchor="b">
            <a:normAutofit fontScale="92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0" name="Title 4"/>
          <p:cNvSpPr txBox="1">
            <a:spLocks/>
          </p:cNvSpPr>
          <p:nvPr/>
        </p:nvSpPr>
        <p:spPr>
          <a:xfrm>
            <a:off x="1073623" y="1984276"/>
            <a:ext cx="7024744"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2" name="Title 4"/>
          <p:cNvSpPr txBox="1">
            <a:spLocks/>
          </p:cNvSpPr>
          <p:nvPr/>
        </p:nvSpPr>
        <p:spPr>
          <a:xfrm>
            <a:off x="683568" y="2513906"/>
            <a:ext cx="7848872"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5" name="Title 4"/>
          <p:cNvSpPr>
            <a:spLocks noGrp="1"/>
          </p:cNvSpPr>
          <p:nvPr>
            <p:ph type="title"/>
          </p:nvPr>
        </p:nvSpPr>
        <p:spPr>
          <a:xfrm>
            <a:off x="1043490" y="1421904"/>
            <a:ext cx="7024744" cy="1143000"/>
          </a:xfrm>
        </p:spPr>
        <p:txBody>
          <a:bodyPr>
            <a:normAutofit fontScale="90000"/>
          </a:bodyPr>
          <a:lstStyle/>
          <a:p>
            <a:pPr algn="ctr"/>
            <a:r>
              <a:rPr lang="en-GB" dirty="0"/>
              <a:t>How can we test if an object is a conductor/insulator?</a:t>
            </a:r>
          </a:p>
        </p:txBody>
      </p:sp>
      <p:pic>
        <p:nvPicPr>
          <p:cNvPr id="9" name="Content Placeholder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3655" y="0"/>
            <a:ext cx="884712" cy="572835"/>
          </a:xfrm>
          <a:prstGeom prst="rect">
            <a:avLst/>
          </a:prstGeom>
        </p:spPr>
      </p:pic>
      <p:sp>
        <p:nvSpPr>
          <p:cNvPr id="4" name="Content Placeholder 3"/>
          <p:cNvSpPr>
            <a:spLocks noGrp="1"/>
          </p:cNvSpPr>
          <p:nvPr>
            <p:ph idx="1"/>
          </p:nvPr>
        </p:nvSpPr>
        <p:spPr>
          <a:xfrm>
            <a:off x="1043492" y="2996951"/>
            <a:ext cx="6777317" cy="2835677"/>
          </a:xfrm>
        </p:spPr>
        <p:txBody>
          <a:bodyPr/>
          <a:lstStyle/>
          <a:p>
            <a:pPr marL="68580" indent="0" algn="ctr">
              <a:buNone/>
            </a:pPr>
            <a:r>
              <a:rPr lang="en-US" dirty="0"/>
              <a:t>What knowledge can we use to help us?</a:t>
            </a:r>
          </a:p>
        </p:txBody>
      </p:sp>
    </p:spTree>
    <p:extLst>
      <p:ext uri="{BB962C8B-B14F-4D97-AF65-F5344CB8AC3E}">
        <p14:creationId xmlns:p14="http://schemas.microsoft.com/office/powerpoint/2010/main" val="130105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125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nodePh="1">
                                  <p:stCondLst>
                                    <p:cond delay="0"/>
                                  </p:stCondLst>
                                  <p:endCondLst>
                                    <p:cond evt="begin" delay="0">
                                      <p:tn val="10"/>
                                    </p:cond>
                                  </p:endCondLst>
                                  <p:childTnLst>
                                    <p:animEffect transition="out" filter="fade">
                                      <p:cBhvr>
                                        <p:cTn id="11" dur="1000"/>
                                        <p:tgtEl>
                                          <p:spTgt spid="20"/>
                                        </p:tgtEl>
                                      </p:cBhvr>
                                    </p:animEffect>
                                    <p:anim calcmode="lin" valueType="num">
                                      <p:cBhvr>
                                        <p:cTn id="12" dur="1000"/>
                                        <p:tgtEl>
                                          <p:spTgt spid="20"/>
                                        </p:tgtEl>
                                        <p:attrNameLst>
                                          <p:attrName>ppt_x</p:attrName>
                                        </p:attrNameLst>
                                      </p:cBhvr>
                                      <p:tavLst>
                                        <p:tav tm="0">
                                          <p:val>
                                            <p:strVal val="ppt_x"/>
                                          </p:val>
                                        </p:tav>
                                        <p:tav tm="100000">
                                          <p:val>
                                            <p:strVal val="ppt_x"/>
                                          </p:val>
                                        </p:tav>
                                      </p:tavLst>
                                    </p:anim>
                                    <p:anim calcmode="lin" valueType="num">
                                      <p:cBhvr>
                                        <p:cTn id="13" dur="1000"/>
                                        <p:tgtEl>
                                          <p:spTgt spid="20"/>
                                        </p:tgtEl>
                                        <p:attrNameLst>
                                          <p:attrName>ppt_y</p:attrName>
                                        </p:attrNameLst>
                                      </p:cBhvr>
                                      <p:tavLst>
                                        <p:tav tm="0">
                                          <p:val>
                                            <p:strVal val="ppt_y"/>
                                          </p:val>
                                        </p:tav>
                                        <p:tav tm="100000">
                                          <p:val>
                                            <p:strVal val="ppt_y+.1"/>
                                          </p:val>
                                        </p:tav>
                                      </p:tavLst>
                                    </p:anim>
                                    <p:set>
                                      <p:cBhvr>
                                        <p:cTn id="14" dur="1" fill="hold">
                                          <p:stCondLst>
                                            <p:cond delay="999"/>
                                          </p:stCondLst>
                                        </p:cTn>
                                        <p:tgtEl>
                                          <p:spTgt spid="20"/>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grpId="0" nodeType="afterEffect" nodePh="1">
                                  <p:stCondLst>
                                    <p:cond delay="1000"/>
                                  </p:stCondLst>
                                  <p:endCondLst>
                                    <p:cond evt="begin" delay="0">
                                      <p:tn val="16"/>
                                    </p:cond>
                                  </p:end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txBox="1">
            <a:spLocks/>
          </p:cNvSpPr>
          <p:nvPr/>
        </p:nvSpPr>
        <p:spPr>
          <a:xfrm>
            <a:off x="899592" y="1412776"/>
            <a:ext cx="7024744" cy="571500"/>
          </a:xfrm>
          <a:prstGeom prst="rect">
            <a:avLst/>
          </a:prstGeom>
        </p:spPr>
        <p:txBody>
          <a:bodyPr vert="horz" lIns="91440" tIns="45720" rIns="91440" bIns="45720" rtlCol="0" anchor="b">
            <a:normAutofit fontScale="92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0" name="Title 4"/>
          <p:cNvSpPr txBox="1">
            <a:spLocks/>
          </p:cNvSpPr>
          <p:nvPr/>
        </p:nvSpPr>
        <p:spPr>
          <a:xfrm>
            <a:off x="1073623" y="1984276"/>
            <a:ext cx="7024744"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2" name="Title 4"/>
          <p:cNvSpPr txBox="1">
            <a:spLocks/>
          </p:cNvSpPr>
          <p:nvPr/>
        </p:nvSpPr>
        <p:spPr>
          <a:xfrm>
            <a:off x="683568" y="2513906"/>
            <a:ext cx="7848872"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5" name="Title 4"/>
          <p:cNvSpPr>
            <a:spLocks noGrp="1"/>
          </p:cNvSpPr>
          <p:nvPr>
            <p:ph type="title"/>
          </p:nvPr>
        </p:nvSpPr>
        <p:spPr>
          <a:xfrm>
            <a:off x="467544" y="908720"/>
            <a:ext cx="8208912" cy="1800200"/>
          </a:xfrm>
        </p:spPr>
        <p:txBody>
          <a:bodyPr>
            <a:normAutofit fontScale="90000"/>
          </a:bodyPr>
          <a:lstStyle/>
          <a:p>
            <a:pPr algn="ctr"/>
            <a:r>
              <a:rPr lang="en-GB" dirty="0"/>
              <a:t>We are going to use the Crumble to create a device which can detect if an object is a conductor/insulator</a:t>
            </a:r>
          </a:p>
        </p:txBody>
      </p:sp>
      <p:pic>
        <p:nvPicPr>
          <p:cNvPr id="9" name="Content Placeholder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3655" y="0"/>
            <a:ext cx="884712" cy="572835"/>
          </a:xfrm>
          <a:prstGeom prst="rect">
            <a:avLst/>
          </a:prstGeom>
        </p:spPr>
      </p:pic>
      <p:sp>
        <p:nvSpPr>
          <p:cNvPr id="4" name="Content Placeholder 3"/>
          <p:cNvSpPr>
            <a:spLocks noGrp="1"/>
          </p:cNvSpPr>
          <p:nvPr>
            <p:ph idx="1"/>
          </p:nvPr>
        </p:nvSpPr>
        <p:spPr>
          <a:xfrm>
            <a:off x="1043492" y="3085407"/>
            <a:ext cx="6777317" cy="847650"/>
          </a:xfrm>
        </p:spPr>
        <p:txBody>
          <a:bodyPr/>
          <a:lstStyle/>
          <a:p>
            <a:pPr marL="68580" indent="0" algn="ctr">
              <a:buNone/>
            </a:pPr>
            <a:r>
              <a:rPr lang="en-US" dirty="0"/>
              <a:t>By using the Sparkle as an output (to show us information) how could we do this?</a:t>
            </a:r>
          </a:p>
        </p:txBody>
      </p:sp>
    </p:spTree>
    <p:extLst>
      <p:ext uri="{BB962C8B-B14F-4D97-AF65-F5344CB8AC3E}">
        <p14:creationId xmlns:p14="http://schemas.microsoft.com/office/powerpoint/2010/main" val="221315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125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nodePh="1">
                                  <p:stCondLst>
                                    <p:cond delay="0"/>
                                  </p:stCondLst>
                                  <p:endCondLst>
                                    <p:cond evt="begin" delay="0">
                                      <p:tn val="10"/>
                                    </p:cond>
                                  </p:endCondLst>
                                  <p:childTnLst>
                                    <p:animEffect transition="out" filter="fade">
                                      <p:cBhvr>
                                        <p:cTn id="11" dur="1000"/>
                                        <p:tgtEl>
                                          <p:spTgt spid="20"/>
                                        </p:tgtEl>
                                      </p:cBhvr>
                                    </p:animEffect>
                                    <p:anim calcmode="lin" valueType="num">
                                      <p:cBhvr>
                                        <p:cTn id="12" dur="1000"/>
                                        <p:tgtEl>
                                          <p:spTgt spid="20"/>
                                        </p:tgtEl>
                                        <p:attrNameLst>
                                          <p:attrName>ppt_x</p:attrName>
                                        </p:attrNameLst>
                                      </p:cBhvr>
                                      <p:tavLst>
                                        <p:tav tm="0">
                                          <p:val>
                                            <p:strVal val="ppt_x"/>
                                          </p:val>
                                        </p:tav>
                                        <p:tav tm="100000">
                                          <p:val>
                                            <p:strVal val="ppt_x"/>
                                          </p:val>
                                        </p:tav>
                                      </p:tavLst>
                                    </p:anim>
                                    <p:anim calcmode="lin" valueType="num">
                                      <p:cBhvr>
                                        <p:cTn id="13" dur="1000"/>
                                        <p:tgtEl>
                                          <p:spTgt spid="20"/>
                                        </p:tgtEl>
                                        <p:attrNameLst>
                                          <p:attrName>ppt_y</p:attrName>
                                        </p:attrNameLst>
                                      </p:cBhvr>
                                      <p:tavLst>
                                        <p:tav tm="0">
                                          <p:val>
                                            <p:strVal val="ppt_y"/>
                                          </p:val>
                                        </p:tav>
                                        <p:tav tm="100000">
                                          <p:val>
                                            <p:strVal val="ppt_y+.1"/>
                                          </p:val>
                                        </p:tav>
                                      </p:tavLst>
                                    </p:anim>
                                    <p:set>
                                      <p:cBhvr>
                                        <p:cTn id="14" dur="1" fill="hold">
                                          <p:stCondLst>
                                            <p:cond delay="999"/>
                                          </p:stCondLst>
                                        </p:cTn>
                                        <p:tgtEl>
                                          <p:spTgt spid="20"/>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grpId="0" nodeType="afterEffect" nodePh="1">
                                  <p:stCondLst>
                                    <p:cond delay="1000"/>
                                  </p:stCondLst>
                                  <p:endCondLst>
                                    <p:cond evt="begin" delay="0">
                                      <p:tn val="16"/>
                                    </p:cond>
                                  </p:end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836712"/>
            <a:ext cx="8064896" cy="4176464"/>
          </a:xfrm>
        </p:spPr>
        <p:txBody>
          <a:bodyPr>
            <a:normAutofit fontScale="90000"/>
          </a:bodyPr>
          <a:lstStyle/>
          <a:p>
            <a:r>
              <a:rPr lang="en-GB" sz="3600" dirty="0"/>
              <a:t>1. Work in your group to discuss and plan your idea</a:t>
            </a:r>
            <a:br>
              <a:rPr lang="en-GB" dirty="0"/>
            </a:br>
            <a:br>
              <a:rPr lang="en-GB" dirty="0"/>
            </a:br>
            <a:br>
              <a:rPr lang="en-GB" dirty="0"/>
            </a:br>
            <a:br>
              <a:rPr lang="en-GB" dirty="0"/>
            </a:br>
            <a:r>
              <a:rPr lang="en-GB" sz="3600" dirty="0"/>
              <a:t>2. List some materials you would like to test, then predict whether you think they’ll be conductors/insulators, and why!</a:t>
            </a:r>
            <a:endParaRPr lang="en-GB" dirty="0"/>
          </a:p>
        </p:txBody>
      </p:sp>
      <p:pic>
        <p:nvPicPr>
          <p:cNvPr id="2" name="Content Placeholder 1"/>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536654" y="15307"/>
            <a:ext cx="531580" cy="531580"/>
          </a:xfrm>
        </p:spPr>
      </p:pic>
      <p:pic>
        <p:nvPicPr>
          <p:cNvPr id="4" name="Picture 3">
            <a:extLst>
              <a:ext uri="{FF2B5EF4-FFF2-40B4-BE49-F238E27FC236}">
                <a16:creationId xmlns:a16="http://schemas.microsoft.com/office/drawing/2014/main" id="{0640C533-77A9-1B4F-9D57-5D253B3EED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615579">
            <a:off x="5402054" y="1521138"/>
            <a:ext cx="2968733" cy="1501416"/>
          </a:xfrm>
          <a:prstGeom prst="rect">
            <a:avLst/>
          </a:prstGeom>
          <a:effectLst>
            <a:outerShdw blurRad="127000" dist="101600" dir="2760000" sx="102000" sy="102000" algn="tl" rotWithShape="0">
              <a:prstClr val="black">
                <a:alpha val="31000"/>
              </a:prstClr>
            </a:outerShdw>
          </a:effectLst>
        </p:spPr>
      </p:pic>
      <p:pic>
        <p:nvPicPr>
          <p:cNvPr id="5" name="Picture 4">
            <a:extLst>
              <a:ext uri="{FF2B5EF4-FFF2-40B4-BE49-F238E27FC236}">
                <a16:creationId xmlns:a16="http://schemas.microsoft.com/office/drawing/2014/main" id="{FA1634F9-F0FB-104D-8873-FB3475930C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3383186">
            <a:off x="5174497" y="1491023"/>
            <a:ext cx="811122" cy="405561"/>
          </a:xfrm>
          <a:prstGeom prst="rect">
            <a:avLst/>
          </a:prstGeom>
        </p:spPr>
      </p:pic>
      <p:pic>
        <p:nvPicPr>
          <p:cNvPr id="6" name="Picture 5">
            <a:extLst>
              <a:ext uri="{FF2B5EF4-FFF2-40B4-BE49-F238E27FC236}">
                <a16:creationId xmlns:a16="http://schemas.microsoft.com/office/drawing/2014/main" id="{86888BE6-6B0F-D54B-B0CE-7E6D1F45C61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05477" y="5169532"/>
            <a:ext cx="4679590" cy="850086"/>
          </a:xfrm>
          <a:prstGeom prst="rect">
            <a:avLst/>
          </a:prstGeom>
        </p:spPr>
      </p:pic>
      <p:pic>
        <p:nvPicPr>
          <p:cNvPr id="7" name="Picture 6">
            <a:extLst>
              <a:ext uri="{FF2B5EF4-FFF2-40B4-BE49-F238E27FC236}">
                <a16:creationId xmlns:a16="http://schemas.microsoft.com/office/drawing/2014/main" id="{00594D53-2FF7-554C-ABED-F6300FF6C36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3383186">
            <a:off x="2224959" y="5235438"/>
            <a:ext cx="811122" cy="405561"/>
          </a:xfrm>
          <a:prstGeom prst="rect">
            <a:avLst/>
          </a:prstGeom>
        </p:spPr>
      </p:pic>
      <p:sp>
        <p:nvSpPr>
          <p:cNvPr id="8" name="Rounded Rectangle 7">
            <a:extLst>
              <a:ext uri="{FF2B5EF4-FFF2-40B4-BE49-F238E27FC236}">
                <a16:creationId xmlns:a16="http://schemas.microsoft.com/office/drawing/2014/main" id="{8544D5E2-1BFC-4244-8D2C-C690CCBEB212}"/>
              </a:ext>
            </a:extLst>
          </p:cNvPr>
          <p:cNvSpPr/>
          <p:nvPr/>
        </p:nvSpPr>
        <p:spPr>
          <a:xfrm>
            <a:off x="2915816" y="5169532"/>
            <a:ext cx="3744416" cy="995772"/>
          </a:xfrm>
          <a:prstGeom prst="roundRect">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a:extLst>
              <a:ext uri="{FF2B5EF4-FFF2-40B4-BE49-F238E27FC236}">
                <a16:creationId xmlns:a16="http://schemas.microsoft.com/office/drawing/2014/main" id="{5527CE7C-1A46-8042-B2D0-927C9E10C097}"/>
              </a:ext>
            </a:extLst>
          </p:cNvPr>
          <p:cNvSpPr/>
          <p:nvPr/>
        </p:nvSpPr>
        <p:spPr>
          <a:xfrm>
            <a:off x="6806430" y="5049179"/>
            <a:ext cx="288032" cy="1080120"/>
          </a:xfrm>
          <a:prstGeom prst="mathMultiply">
            <a:avLst/>
          </a:prstGeom>
          <a:solidFill>
            <a:schemeClr val="tx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318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txBox="1">
            <a:spLocks/>
          </p:cNvSpPr>
          <p:nvPr/>
        </p:nvSpPr>
        <p:spPr>
          <a:xfrm>
            <a:off x="899592" y="1412776"/>
            <a:ext cx="7024744" cy="571500"/>
          </a:xfrm>
          <a:prstGeom prst="rect">
            <a:avLst/>
          </a:prstGeom>
        </p:spPr>
        <p:txBody>
          <a:bodyPr vert="horz" lIns="91440" tIns="45720" rIns="91440" bIns="45720" rtlCol="0" anchor="b">
            <a:normAutofit fontScale="925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0" name="Title 4"/>
          <p:cNvSpPr txBox="1">
            <a:spLocks/>
          </p:cNvSpPr>
          <p:nvPr/>
        </p:nvSpPr>
        <p:spPr>
          <a:xfrm>
            <a:off x="1073623" y="1984276"/>
            <a:ext cx="7024744"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22" name="Title 4"/>
          <p:cNvSpPr txBox="1">
            <a:spLocks/>
          </p:cNvSpPr>
          <p:nvPr/>
        </p:nvSpPr>
        <p:spPr>
          <a:xfrm>
            <a:off x="683568" y="2513906"/>
            <a:ext cx="7848872" cy="571500"/>
          </a:xfrm>
          <a:prstGeom prst="rect">
            <a:avLst/>
          </a:prstGeom>
        </p:spPr>
        <p:txBody>
          <a:bodyPr vert="horz" lIns="91440" tIns="45720" rIns="91440" bIns="45720" rtlCol="0" anchor="b">
            <a:normAutofit fontScale="90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dirty="0"/>
          </a:p>
        </p:txBody>
      </p:sp>
      <p:sp>
        <p:nvSpPr>
          <p:cNvPr id="5" name="Title 4"/>
          <p:cNvSpPr>
            <a:spLocks noGrp="1"/>
          </p:cNvSpPr>
          <p:nvPr>
            <p:ph type="title"/>
          </p:nvPr>
        </p:nvSpPr>
        <p:spPr/>
        <p:txBody>
          <a:bodyPr>
            <a:normAutofit fontScale="90000"/>
          </a:bodyPr>
          <a:lstStyle/>
          <a:p>
            <a:pPr algn="ctr"/>
            <a:r>
              <a:rPr lang="en-GB" dirty="0"/>
              <a:t>Make your conductivity tester!</a:t>
            </a:r>
          </a:p>
        </p:txBody>
      </p:sp>
      <p:pic>
        <p:nvPicPr>
          <p:cNvPr id="9" name="Content Placeholder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13655" y="0"/>
            <a:ext cx="884712" cy="572835"/>
          </a:xfrm>
          <a:prstGeom prst="rect">
            <a:avLst/>
          </a:prstGeom>
        </p:spPr>
      </p:pic>
      <p:sp>
        <p:nvSpPr>
          <p:cNvPr id="4" name="Content Placeholder 3"/>
          <p:cNvSpPr>
            <a:spLocks noGrp="1"/>
          </p:cNvSpPr>
          <p:nvPr>
            <p:ph idx="1"/>
          </p:nvPr>
        </p:nvSpPr>
        <p:spPr/>
        <p:txBody>
          <a:bodyPr/>
          <a:lstStyle/>
          <a:p>
            <a:pPr marL="68580" indent="0">
              <a:buNone/>
            </a:pPr>
            <a:r>
              <a:rPr lang="en-US" dirty="0"/>
              <a:t>You can check to see if your tester is working, by touching the two croc leads (that would connect to your material) together.</a:t>
            </a:r>
          </a:p>
          <a:p>
            <a:pPr marL="68580" indent="0">
              <a:buNone/>
            </a:pPr>
            <a:endParaRPr lang="en-US" dirty="0"/>
          </a:p>
          <a:p>
            <a:pPr marL="68580" indent="0">
              <a:buNone/>
            </a:pPr>
            <a:r>
              <a:rPr lang="en-US" dirty="0"/>
              <a:t>To simulate an insulator, leave the two leads disconnected.</a:t>
            </a:r>
          </a:p>
        </p:txBody>
      </p:sp>
    </p:spTree>
    <p:extLst>
      <p:ext uri="{BB962C8B-B14F-4D97-AF65-F5344CB8AC3E}">
        <p14:creationId xmlns:p14="http://schemas.microsoft.com/office/powerpoint/2010/main" val="239920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125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nodePh="1">
                                  <p:stCondLst>
                                    <p:cond delay="0"/>
                                  </p:stCondLst>
                                  <p:endCondLst>
                                    <p:cond evt="begin" delay="0">
                                      <p:tn val="10"/>
                                    </p:cond>
                                  </p:endCondLst>
                                  <p:childTnLst>
                                    <p:animEffect transition="out" filter="fade">
                                      <p:cBhvr>
                                        <p:cTn id="11" dur="1000"/>
                                        <p:tgtEl>
                                          <p:spTgt spid="20"/>
                                        </p:tgtEl>
                                      </p:cBhvr>
                                    </p:animEffect>
                                    <p:anim calcmode="lin" valueType="num">
                                      <p:cBhvr>
                                        <p:cTn id="12" dur="1000"/>
                                        <p:tgtEl>
                                          <p:spTgt spid="20"/>
                                        </p:tgtEl>
                                        <p:attrNameLst>
                                          <p:attrName>ppt_x</p:attrName>
                                        </p:attrNameLst>
                                      </p:cBhvr>
                                      <p:tavLst>
                                        <p:tav tm="0">
                                          <p:val>
                                            <p:strVal val="ppt_x"/>
                                          </p:val>
                                        </p:tav>
                                        <p:tav tm="100000">
                                          <p:val>
                                            <p:strVal val="ppt_x"/>
                                          </p:val>
                                        </p:tav>
                                      </p:tavLst>
                                    </p:anim>
                                    <p:anim calcmode="lin" valueType="num">
                                      <p:cBhvr>
                                        <p:cTn id="13" dur="1000"/>
                                        <p:tgtEl>
                                          <p:spTgt spid="20"/>
                                        </p:tgtEl>
                                        <p:attrNameLst>
                                          <p:attrName>ppt_y</p:attrName>
                                        </p:attrNameLst>
                                      </p:cBhvr>
                                      <p:tavLst>
                                        <p:tav tm="0">
                                          <p:val>
                                            <p:strVal val="ppt_y"/>
                                          </p:val>
                                        </p:tav>
                                        <p:tav tm="100000">
                                          <p:val>
                                            <p:strVal val="ppt_y+.1"/>
                                          </p:val>
                                        </p:tav>
                                      </p:tavLst>
                                    </p:anim>
                                    <p:set>
                                      <p:cBhvr>
                                        <p:cTn id="14" dur="1" fill="hold">
                                          <p:stCondLst>
                                            <p:cond delay="999"/>
                                          </p:stCondLst>
                                        </p:cTn>
                                        <p:tgtEl>
                                          <p:spTgt spid="20"/>
                                        </p:tgtEl>
                                        <p:attrNameLst>
                                          <p:attrName>style.visibility</p:attrName>
                                        </p:attrNameLst>
                                      </p:cBhvr>
                                      <p:to>
                                        <p:strVal val="hidden"/>
                                      </p:to>
                                    </p:set>
                                  </p:childTnLst>
                                </p:cTn>
                              </p:par>
                            </p:childTnLst>
                          </p:cTn>
                        </p:par>
                        <p:par>
                          <p:cTn id="15" fill="hold">
                            <p:stCondLst>
                              <p:cond delay="1000"/>
                            </p:stCondLst>
                            <p:childTnLst>
                              <p:par>
                                <p:cTn id="16" presetID="10" presetClass="entr" presetSubtype="0" fill="hold" grpId="0" nodeType="afterEffect" nodePh="1">
                                  <p:stCondLst>
                                    <p:cond delay="1000"/>
                                  </p:stCondLst>
                                  <p:endCondLst>
                                    <p:cond evt="begin" delay="0">
                                      <p:tn val="16"/>
                                    </p:cond>
                                  </p:end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027664"/>
            <a:ext cx="8208912" cy="745152"/>
          </a:xfrm>
        </p:spPr>
        <p:txBody>
          <a:bodyPr/>
          <a:lstStyle/>
          <a:p>
            <a:pPr algn="ctr"/>
            <a:r>
              <a:rPr lang="en-GB" dirty="0"/>
              <a:t>Make your conductivity tester</a:t>
            </a:r>
          </a:p>
        </p:txBody>
      </p:sp>
      <p:pic>
        <p:nvPicPr>
          <p:cNvPr id="2" name="Content Placeholder 1"/>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536654" y="15307"/>
            <a:ext cx="531580" cy="531580"/>
          </a:xfrm>
        </p:spPr>
      </p:pic>
      <p:sp>
        <p:nvSpPr>
          <p:cNvPr id="5" name="Content Placeholder 3">
            <a:extLst>
              <a:ext uri="{FF2B5EF4-FFF2-40B4-BE49-F238E27FC236}">
                <a16:creationId xmlns:a16="http://schemas.microsoft.com/office/drawing/2014/main" id="{77C56F68-8C49-9143-9B35-113F29447D90}"/>
              </a:ext>
            </a:extLst>
          </p:cNvPr>
          <p:cNvSpPr txBox="1">
            <a:spLocks/>
          </p:cNvSpPr>
          <p:nvPr/>
        </p:nvSpPr>
        <p:spPr>
          <a:xfrm>
            <a:off x="467544" y="1916832"/>
            <a:ext cx="8208911" cy="4104456"/>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Font typeface="Wingdings 2" pitchFamily="18" charset="2"/>
              <a:buNone/>
            </a:pPr>
            <a:r>
              <a:rPr lang="en-US" sz="1800" i="1" dirty="0"/>
              <a:t>Hints: You can check to see if your tester is working, by touching the two croc leads (that would connect to your material) together. To simulate an insulator, leave the two leads disconnected.</a:t>
            </a:r>
          </a:p>
          <a:p>
            <a:pPr marL="68580" indent="0">
              <a:buFont typeface="Wingdings 2" pitchFamily="18" charset="2"/>
              <a:buNone/>
            </a:pPr>
            <a:endParaRPr lang="en-US" sz="1800" i="1" dirty="0"/>
          </a:p>
          <a:p>
            <a:pPr marL="68580" indent="0">
              <a:buFont typeface="Wingdings 2" pitchFamily="18" charset="2"/>
              <a:buNone/>
            </a:pPr>
            <a:r>
              <a:rPr lang="en-US" dirty="0"/>
              <a:t>Extension: Use a switch to start the conductivity </a:t>
            </a:r>
            <a:r>
              <a:rPr lang="en-US" dirty="0" err="1"/>
              <a:t>testor</a:t>
            </a:r>
            <a:endParaRPr lang="en-US" dirty="0"/>
          </a:p>
          <a:p>
            <a:pPr marL="68580" indent="0">
              <a:buFont typeface="Wingdings 2" pitchFamily="18" charset="2"/>
              <a:buNone/>
            </a:pPr>
            <a:endParaRPr lang="en-US" dirty="0"/>
          </a:p>
          <a:p>
            <a:pPr marL="68580" indent="0">
              <a:buFont typeface="Wingdings 2" pitchFamily="18" charset="2"/>
              <a:buNone/>
            </a:pPr>
            <a:r>
              <a:rPr lang="en-US" dirty="0"/>
              <a:t>Greater Depth:</a:t>
            </a:r>
          </a:p>
          <a:p>
            <a:pPr marL="68580" indent="0">
              <a:buFont typeface="Wingdings 2" pitchFamily="18" charset="2"/>
              <a:buNone/>
            </a:pPr>
            <a:r>
              <a:rPr lang="en-US" dirty="0"/>
              <a:t>Some materials are better conductors than other. By taking the analogue input on the Crumble, we can see how conductive a material is. Use a Sparkle Baton to produce a conductivity scale</a:t>
            </a:r>
          </a:p>
        </p:txBody>
      </p:sp>
    </p:spTree>
    <p:extLst>
      <p:ext uri="{BB962C8B-B14F-4D97-AF65-F5344CB8AC3E}">
        <p14:creationId xmlns:p14="http://schemas.microsoft.com/office/powerpoint/2010/main" val="2004406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1027664"/>
            <a:ext cx="8208912" cy="745152"/>
          </a:xfrm>
        </p:spPr>
        <p:txBody>
          <a:bodyPr/>
          <a:lstStyle/>
          <a:p>
            <a:pPr algn="ctr"/>
            <a:r>
              <a:rPr lang="en-GB" dirty="0"/>
              <a:t>Time to test!</a:t>
            </a:r>
          </a:p>
        </p:txBody>
      </p:sp>
      <p:pic>
        <p:nvPicPr>
          <p:cNvPr id="2" name="Content Placeholder 1"/>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536654" y="15307"/>
            <a:ext cx="531580" cy="531580"/>
          </a:xfrm>
        </p:spPr>
      </p:pic>
      <p:sp>
        <p:nvSpPr>
          <p:cNvPr id="5" name="Content Placeholder 3">
            <a:extLst>
              <a:ext uri="{FF2B5EF4-FFF2-40B4-BE49-F238E27FC236}">
                <a16:creationId xmlns:a16="http://schemas.microsoft.com/office/drawing/2014/main" id="{77C56F68-8C49-9143-9B35-113F29447D90}"/>
              </a:ext>
            </a:extLst>
          </p:cNvPr>
          <p:cNvSpPr txBox="1">
            <a:spLocks/>
          </p:cNvSpPr>
          <p:nvPr/>
        </p:nvSpPr>
        <p:spPr>
          <a:xfrm>
            <a:off x="467544" y="1700808"/>
            <a:ext cx="8208911" cy="4320480"/>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8580" indent="0">
              <a:buFont typeface="Wingdings 2" pitchFamily="18" charset="2"/>
              <a:buNone/>
            </a:pPr>
            <a:endParaRPr lang="en-US" dirty="0"/>
          </a:p>
          <a:p>
            <a:pPr marL="68580" indent="0">
              <a:buFont typeface="Wingdings 2" pitchFamily="18" charset="2"/>
              <a:buNone/>
            </a:pPr>
            <a:r>
              <a:rPr lang="en-US" dirty="0"/>
              <a:t>Work through testing your materials on your conductivity testers.</a:t>
            </a:r>
          </a:p>
        </p:txBody>
      </p:sp>
      <p:pic>
        <p:nvPicPr>
          <p:cNvPr id="6" name="Picture 5">
            <a:extLst>
              <a:ext uri="{FF2B5EF4-FFF2-40B4-BE49-F238E27FC236}">
                <a16:creationId xmlns:a16="http://schemas.microsoft.com/office/drawing/2014/main" id="{566719AD-817D-204B-866F-F1ACA88554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75656" y="3272644"/>
            <a:ext cx="6342284" cy="1152128"/>
          </a:xfrm>
          <a:prstGeom prst="rect">
            <a:avLst/>
          </a:prstGeom>
        </p:spPr>
      </p:pic>
      <p:sp>
        <p:nvSpPr>
          <p:cNvPr id="8" name="Rounded Rectangle 7">
            <a:extLst>
              <a:ext uri="{FF2B5EF4-FFF2-40B4-BE49-F238E27FC236}">
                <a16:creationId xmlns:a16="http://schemas.microsoft.com/office/drawing/2014/main" id="{298F70CE-5FBC-CC4B-87C8-B004D96DE07C}"/>
              </a:ext>
            </a:extLst>
          </p:cNvPr>
          <p:cNvSpPr/>
          <p:nvPr/>
        </p:nvSpPr>
        <p:spPr>
          <a:xfrm>
            <a:off x="6588224" y="3241956"/>
            <a:ext cx="1080120" cy="1182815"/>
          </a:xfrm>
          <a:prstGeom prst="roundRect">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y 8">
            <a:extLst>
              <a:ext uri="{FF2B5EF4-FFF2-40B4-BE49-F238E27FC236}">
                <a16:creationId xmlns:a16="http://schemas.microsoft.com/office/drawing/2014/main" id="{2E6590D9-5585-3549-A89E-D82B5EE7C38F}"/>
              </a:ext>
            </a:extLst>
          </p:cNvPr>
          <p:cNvSpPr/>
          <p:nvPr/>
        </p:nvSpPr>
        <p:spPr>
          <a:xfrm>
            <a:off x="617141" y="2960948"/>
            <a:ext cx="6552728" cy="2016224"/>
          </a:xfrm>
          <a:prstGeom prst="mathMultiply">
            <a:avLst>
              <a:gd name="adj1" fmla="val 10240"/>
            </a:avLst>
          </a:prstGeom>
          <a:solidFill>
            <a:schemeClr val="tx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725F788-A1BD-A24F-9731-5DD8AA00F07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3383186">
            <a:off x="6079159" y="3141872"/>
            <a:ext cx="811122" cy="405561"/>
          </a:xfrm>
          <a:prstGeom prst="rect">
            <a:avLst/>
          </a:prstGeom>
        </p:spPr>
      </p:pic>
    </p:spTree>
    <p:extLst>
      <p:ext uri="{BB962C8B-B14F-4D97-AF65-F5344CB8AC3E}">
        <p14:creationId xmlns:p14="http://schemas.microsoft.com/office/powerpoint/2010/main" val="23181584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Custom 1">
      <a:majorFont>
        <a:latin typeface="Comic Sans MS"/>
        <a:ea typeface=""/>
        <a:cs typeface=""/>
      </a:majorFont>
      <a:minorFont>
        <a:latin typeface="Comic Sans MS"/>
        <a:ea typeface=""/>
        <a:cs typeface=""/>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969</TotalTime>
  <Words>414</Words>
  <Application>Microsoft Macintosh PowerPoint</Application>
  <PresentationFormat>On-screen Show (4:3)</PresentationFormat>
  <Paragraphs>30</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Comic Sans MS</vt:lpstr>
      <vt:lpstr>Wingdings</vt:lpstr>
      <vt:lpstr>Wingdings 2</vt:lpstr>
      <vt:lpstr>Austin</vt:lpstr>
      <vt:lpstr>LO: To recognise some common conductors and insulators;  To use selection within a program</vt:lpstr>
      <vt:lpstr>Today we’re going to link science and computing.</vt:lpstr>
      <vt:lpstr>PowerPoint Presentation</vt:lpstr>
      <vt:lpstr>How can we test if an object is a conductor/insulator?</vt:lpstr>
      <vt:lpstr>We are going to use the Crumble to create a device which can detect if an object is a conductor/insulator</vt:lpstr>
      <vt:lpstr>1. Work in your group to discuss and plan your idea    2. List some materials you would like to test, then predict whether you think they’ll be conductors/insulators, and why!</vt:lpstr>
      <vt:lpstr>Make your conductivity tester!</vt:lpstr>
      <vt:lpstr>Make your conductivity tester</vt:lpstr>
      <vt:lpstr>Time to test!</vt:lpstr>
      <vt:lpstr>Plenary:  Discuss with your group, and then other groups. Were there any materials that surprised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 To use repetition to control physical outputs</dc:title>
  <dc:creator>Daniel Betson</dc:creator>
  <cp:lastModifiedBy>Daniel Betson</cp:lastModifiedBy>
  <cp:revision>80</cp:revision>
  <dcterms:created xsi:type="dcterms:W3CDTF">2017-08-17T14:41:08Z</dcterms:created>
  <dcterms:modified xsi:type="dcterms:W3CDTF">2019-12-05T14:40:29Z</dcterms:modified>
</cp:coreProperties>
</file>